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sldIdLst>
    <p:sldId id="291" r:id="rId2"/>
    <p:sldId id="295" r:id="rId3"/>
    <p:sldId id="293" r:id="rId4"/>
    <p:sldId id="296" r:id="rId5"/>
    <p:sldId id="297" r:id="rId6"/>
    <p:sldId id="294" r:id="rId7"/>
    <p:sldId id="313" r:id="rId8"/>
    <p:sldId id="312" r:id="rId9"/>
    <p:sldId id="315" r:id="rId10"/>
    <p:sldId id="301" r:id="rId11"/>
    <p:sldId id="298" r:id="rId12"/>
    <p:sldId id="316" r:id="rId13"/>
    <p:sldId id="322" r:id="rId14"/>
    <p:sldId id="317" r:id="rId15"/>
    <p:sldId id="323" r:id="rId16"/>
    <p:sldId id="318" r:id="rId17"/>
    <p:sldId id="319" r:id="rId18"/>
    <p:sldId id="320" r:id="rId19"/>
    <p:sldId id="321" r:id="rId20"/>
    <p:sldId id="324" r:id="rId21"/>
    <p:sldId id="326" r:id="rId22"/>
    <p:sldId id="327" r:id="rId23"/>
    <p:sldId id="325" r:id="rId24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457"/>
    <p:restoredTop sz="95853"/>
  </p:normalViewPr>
  <p:slideViewPr>
    <p:cSldViewPr snapToGrid="0">
      <p:cViewPr varScale="1">
        <p:scale>
          <a:sx n="108" d="100"/>
          <a:sy n="108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27/09/2024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sv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301" y="2755727"/>
            <a:ext cx="8100010" cy="1336936"/>
          </a:xfrm>
        </p:spPr>
        <p:txBody>
          <a:bodyPr>
            <a:normAutofit fontScale="90000"/>
          </a:bodyPr>
          <a:lstStyle/>
          <a:p>
            <a:r>
              <a:rPr lang="en-US" dirty="0"/>
              <a:t>Sanitation </a:t>
            </a:r>
            <a:r>
              <a:rPr lang="en-US" dirty="0" err="1"/>
              <a:t>Assainissement</a:t>
            </a:r>
            <a:r>
              <a:rPr lang="en-US" dirty="0"/>
              <a:t> </a:t>
            </a:r>
            <a:r>
              <a:rPr lang="en-US" dirty="0" err="1"/>
              <a:t>Eau</a:t>
            </a:r>
            <a:r>
              <a:rPr lang="en-US" dirty="0"/>
              <a:t> Potable</a:t>
            </a:r>
            <a:br>
              <a:rPr lang="en-US" dirty="0"/>
            </a:br>
            <a:r>
              <a:rPr lang="en-US" dirty="0"/>
              <a:t>(SAEP)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6E604-C2B1-9388-4721-CD77E46B7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Functionalities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Functionalities available in the console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A69218-4902-030A-C0EA-82347D5FDA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228" y="1863285"/>
            <a:ext cx="9075544" cy="4821381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7532C8-76D6-1AA7-550C-9625F8B6B17D}"/>
              </a:ext>
            </a:extLst>
          </p:cNvPr>
          <p:cNvSpPr txBox="1"/>
          <p:nvPr/>
        </p:nvSpPr>
        <p:spPr>
          <a:xfrm>
            <a:off x="2593539" y="1401620"/>
            <a:ext cx="280583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SAEP Name and any future saep will be display in this dropdown list.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4A0D83-558C-9F7C-16EC-7C2069086D9C}"/>
              </a:ext>
            </a:extLst>
          </p:cNvPr>
          <p:cNvSpPr/>
          <p:nvPr/>
        </p:nvSpPr>
        <p:spPr>
          <a:xfrm>
            <a:off x="34228" y="2324950"/>
            <a:ext cx="1355185" cy="5488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4278101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030" y="75681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060AFC-1A87-780A-0A07-AF44D690ED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111" y="2176002"/>
            <a:ext cx="8459558" cy="4500748"/>
          </a:xfr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F03FAD-D6F7-B2CD-42B7-53CCB24F3FE8}"/>
              </a:ext>
            </a:extLst>
          </p:cNvPr>
          <p:cNvSpPr txBox="1"/>
          <p:nvPr/>
        </p:nvSpPr>
        <p:spPr>
          <a:xfrm>
            <a:off x="669736" y="956530"/>
            <a:ext cx="280583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Date offers us the full flexibility to work filter for a specific day or period.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EAE2D-044E-4FBE-5F25-340443158821}"/>
              </a:ext>
            </a:extLst>
          </p:cNvPr>
          <p:cNvSpPr txBox="1"/>
          <p:nvPr/>
        </p:nvSpPr>
        <p:spPr>
          <a:xfrm>
            <a:off x="5466323" y="1408910"/>
            <a:ext cx="2630466" cy="175432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This section will display all the available report for all the saep. Right now, it displays the reports for Pignon. It will help for the selection of the period.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F9CC13-3D02-87C4-AD64-E92AD4B31D95}"/>
              </a:ext>
            </a:extLst>
          </p:cNvPr>
          <p:cNvSpPr/>
          <p:nvPr/>
        </p:nvSpPr>
        <p:spPr>
          <a:xfrm>
            <a:off x="1436914" y="2636322"/>
            <a:ext cx="843148" cy="14844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D51D7-AB1F-F7FB-207A-EEF8DB7C249F}"/>
              </a:ext>
            </a:extLst>
          </p:cNvPr>
          <p:cNvSpPr/>
          <p:nvPr/>
        </p:nvSpPr>
        <p:spPr>
          <a:xfrm>
            <a:off x="1805048" y="4120739"/>
            <a:ext cx="5153892" cy="10806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831591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886AB-916E-8EC2-AE40-B25FF27B6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T" dirty="0"/>
              <a:t>How to select a report 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20F64-3DBA-46E8-ED27-AA7C619E8F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T" dirty="0"/>
              <a:t>One of the main feature available on this Console</a:t>
            </a:r>
          </a:p>
        </p:txBody>
      </p:sp>
    </p:spTree>
    <p:extLst>
      <p:ext uri="{BB962C8B-B14F-4D97-AF65-F5344CB8AC3E}">
        <p14:creationId xmlns:p14="http://schemas.microsoft.com/office/powerpoint/2010/main" val="894282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US" dirty="0"/>
              <a:t>R</a:t>
            </a:r>
            <a:r>
              <a:rPr lang="en-HT" dirty="0"/>
              <a:t>eport date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326A2E-1A15-5626-55F7-F5BB4A4F7BF9}"/>
              </a:ext>
            </a:extLst>
          </p:cNvPr>
          <p:cNvCxnSpPr/>
          <p:nvPr/>
        </p:nvCxnSpPr>
        <p:spPr>
          <a:xfrm flipV="1">
            <a:off x="6125227" y="4409162"/>
            <a:ext cx="0" cy="58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B420DB-5C9F-36A4-7428-49AB466CC6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6668" y="2125684"/>
            <a:ext cx="8742798" cy="4651440"/>
          </a:xfr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CEF9BC-7F54-3FF9-4230-9C8473EFA67A}"/>
              </a:ext>
            </a:extLst>
          </p:cNvPr>
          <p:cNvSpPr txBox="1"/>
          <p:nvPr/>
        </p:nvSpPr>
        <p:spPr>
          <a:xfrm>
            <a:off x="6125227" y="1068779"/>
            <a:ext cx="1783739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As indicated in the first table in below. </a:t>
            </a:r>
            <a:r>
              <a:rPr lang="en-US" dirty="0"/>
              <a:t>W</a:t>
            </a:r>
            <a:r>
              <a:rPr lang="en-HT" dirty="0"/>
              <a:t>e have 3 recorded reports date.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9760B2-9315-84AF-B125-55BE4D091B3D}"/>
              </a:ext>
            </a:extLst>
          </p:cNvPr>
          <p:cNvSpPr/>
          <p:nvPr/>
        </p:nvSpPr>
        <p:spPr>
          <a:xfrm>
            <a:off x="1900052" y="4108862"/>
            <a:ext cx="5427023" cy="11909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50DAF1-5CFE-4D61-50C2-809D199FEDCB}"/>
              </a:ext>
            </a:extLst>
          </p:cNvPr>
          <p:cNvCxnSpPr/>
          <p:nvPr/>
        </p:nvCxnSpPr>
        <p:spPr>
          <a:xfrm flipV="1">
            <a:off x="6852062" y="2546107"/>
            <a:ext cx="0" cy="156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1A368E7-2ED7-A4F5-386A-9EA6438F258C}"/>
              </a:ext>
            </a:extLst>
          </p:cNvPr>
          <p:cNvSpPr/>
          <p:nvPr/>
        </p:nvSpPr>
        <p:spPr>
          <a:xfrm>
            <a:off x="1484416" y="2546107"/>
            <a:ext cx="1852550" cy="11827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FE010-DCA9-5649-5892-C4E82BEF4440}"/>
              </a:ext>
            </a:extLst>
          </p:cNvPr>
          <p:cNvSpPr txBox="1"/>
          <p:nvPr/>
        </p:nvSpPr>
        <p:spPr>
          <a:xfrm>
            <a:off x="570016" y="1068779"/>
            <a:ext cx="3610098" cy="92333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You have to have the selected in this format display lke this: 01 Jun 2023 – 01 Jun 2023</a:t>
            </a:r>
          </a:p>
        </p:txBody>
      </p:sp>
    </p:spTree>
    <p:extLst>
      <p:ext uri="{BB962C8B-B14F-4D97-AF65-F5344CB8AC3E}">
        <p14:creationId xmlns:p14="http://schemas.microsoft.com/office/powerpoint/2010/main" val="153149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A85E-D9E1-7A7C-FE72-E1EE5717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684" y="169046"/>
            <a:ext cx="5940631" cy="495973"/>
          </a:xfrm>
        </p:spPr>
        <p:txBody>
          <a:bodyPr>
            <a:normAutofit fontScale="90000"/>
          </a:bodyPr>
          <a:lstStyle/>
          <a:p>
            <a:r>
              <a:rPr lang="en-HT" dirty="0"/>
              <a:t>Report Date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C356AA-9AE1-F8B0-5FE5-C8322C48A7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4834" y="879103"/>
            <a:ext cx="3289300" cy="2344098"/>
          </a:xfrm>
          <a:ln>
            <a:solidFill>
              <a:schemeClr val="accent1"/>
            </a:solidFill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2D5076-FA26-E154-371A-68E52024FD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31009" y="879103"/>
            <a:ext cx="3855872" cy="2344098"/>
          </a:xfr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8A1248-86C2-2C63-2F73-CE088228C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34" y="4441836"/>
            <a:ext cx="3071504" cy="22471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AD0452-7239-0A56-97C8-45233EA4E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375" y="4328994"/>
            <a:ext cx="3071505" cy="23599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F8A707-7869-83D2-E355-162C2F996CC7}"/>
              </a:ext>
            </a:extLst>
          </p:cNvPr>
          <p:cNvCxnSpPr/>
          <p:nvPr/>
        </p:nvCxnSpPr>
        <p:spPr>
          <a:xfrm flipH="1">
            <a:off x="4572000" y="1199408"/>
            <a:ext cx="926275" cy="250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D9A196-D1E2-270A-5142-B64D184A6A49}"/>
              </a:ext>
            </a:extLst>
          </p:cNvPr>
          <p:cNvSpPr txBox="1"/>
          <p:nvPr/>
        </p:nvSpPr>
        <p:spPr>
          <a:xfrm>
            <a:off x="3914817" y="3705101"/>
            <a:ext cx="1116192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HT" dirty="0"/>
              <a:t>lick on the left or rigth side to change the months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96B009-AEA9-33E4-3430-3121EE7EF56D}"/>
              </a:ext>
            </a:extLst>
          </p:cNvPr>
          <p:cNvCxnSpPr/>
          <p:nvPr/>
        </p:nvCxnSpPr>
        <p:spPr>
          <a:xfrm>
            <a:off x="2446317" y="1401288"/>
            <a:ext cx="1246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BE6BA4-B4B1-EFAD-5094-ED72DCC4D453}"/>
              </a:ext>
            </a:extLst>
          </p:cNvPr>
          <p:cNvSpPr txBox="1"/>
          <p:nvPr/>
        </p:nvSpPr>
        <p:spPr>
          <a:xfrm>
            <a:off x="3764478" y="1068779"/>
            <a:ext cx="1076614" cy="175432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HT" dirty="0"/>
              <a:t>lick on 2024, to display </a:t>
            </a:r>
            <a:r>
              <a:rPr lang="en-US" dirty="0"/>
              <a:t>the month list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3857253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06E5D-B94B-0AFB-CDB2-B92BADB70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T" dirty="0"/>
              <a:t>Effect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4242D-4DFC-96BD-4D45-1C6D34484A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T" dirty="0"/>
              <a:t>Effect of The Quick Filters</a:t>
            </a:r>
          </a:p>
        </p:txBody>
      </p:sp>
    </p:spTree>
    <p:extLst>
      <p:ext uri="{BB962C8B-B14F-4D97-AF65-F5344CB8AC3E}">
        <p14:creationId xmlns:p14="http://schemas.microsoft.com/office/powerpoint/2010/main" val="2032066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064A-9D8B-CBE8-D2DD-225F2201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88078"/>
            <a:ext cx="5937755" cy="638640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 Selection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6F28C3C-2A9F-23F7-018C-CCB309497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07" y="2030681"/>
            <a:ext cx="8745550" cy="4639241"/>
          </a:xfr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AF7205-7D51-D515-C161-D9D3F70D5C9C}"/>
              </a:ext>
            </a:extLst>
          </p:cNvPr>
          <p:cNvSpPr txBox="1"/>
          <p:nvPr/>
        </p:nvSpPr>
        <p:spPr>
          <a:xfrm>
            <a:off x="4745900" y="1337844"/>
            <a:ext cx="259309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Now we have the date of a report selected. Plus we can add the saep name.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0E07E2-1765-BA8D-7EF2-963B18013F69}"/>
              </a:ext>
            </a:extLst>
          </p:cNvPr>
          <p:cNvSpPr txBox="1"/>
          <p:nvPr/>
        </p:nvSpPr>
        <p:spPr>
          <a:xfrm>
            <a:off x="5415149" y="3230089"/>
            <a:ext cx="2529444" cy="92333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All the component will react to display the available results</a:t>
            </a:r>
          </a:p>
        </p:txBody>
      </p:sp>
    </p:spTree>
    <p:extLst>
      <p:ext uri="{BB962C8B-B14F-4D97-AF65-F5344CB8AC3E}">
        <p14:creationId xmlns:p14="http://schemas.microsoft.com/office/powerpoint/2010/main" val="2762484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064A-9D8B-CBE8-D2DD-225F2201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642" y="87870"/>
            <a:ext cx="5856235" cy="413171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 Selection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53FE06-506D-4A18-AFF4-129015175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1041"/>
            <a:ext cx="5856235" cy="3101975"/>
          </a:xfr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EA814E-60EA-E8A2-41C6-AE7B5E90D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55" y="3712383"/>
            <a:ext cx="5755759" cy="30577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7799F6-81CE-8D63-C64D-576BB651705B}"/>
              </a:ext>
            </a:extLst>
          </p:cNvPr>
          <p:cNvSpPr txBox="1"/>
          <p:nvPr/>
        </p:nvSpPr>
        <p:spPr>
          <a:xfrm>
            <a:off x="6501008" y="1453019"/>
            <a:ext cx="174111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General information section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AB2C4D-E392-FE97-4A31-967605D6E361}"/>
              </a:ext>
            </a:extLst>
          </p:cNvPr>
          <p:cNvSpPr txBox="1"/>
          <p:nvPr/>
        </p:nvSpPr>
        <p:spPr>
          <a:xfrm>
            <a:off x="601249" y="4484318"/>
            <a:ext cx="150312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/>
              <a:t>The saep operation section</a:t>
            </a:r>
          </a:p>
        </p:txBody>
      </p:sp>
    </p:spTree>
    <p:extLst>
      <p:ext uri="{BB962C8B-B14F-4D97-AF65-F5344CB8AC3E}">
        <p14:creationId xmlns:p14="http://schemas.microsoft.com/office/powerpoint/2010/main" val="235023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064A-9D8B-CBE8-D2DD-225F2201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88078"/>
            <a:ext cx="5937755" cy="638640"/>
          </a:xfrm>
        </p:spPr>
        <p:txBody>
          <a:bodyPr>
            <a:normAutofit fontScale="90000"/>
          </a:bodyPr>
          <a:lstStyle/>
          <a:p>
            <a:r>
              <a:rPr lang="en-US" dirty="0"/>
              <a:t>R</a:t>
            </a:r>
            <a:r>
              <a:rPr lang="en-HT" dirty="0"/>
              <a:t>eadme section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0F060BC-3C81-7421-7457-593F1B127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980" y="2016691"/>
            <a:ext cx="8771925" cy="4653232"/>
          </a:xfr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AEAAD4-D3DB-E8DA-7C91-066978E7199D}"/>
              </a:ext>
            </a:extLst>
          </p:cNvPr>
          <p:cNvSpPr txBox="1"/>
          <p:nvPr/>
        </p:nvSpPr>
        <p:spPr>
          <a:xfrm>
            <a:off x="5674290" y="1102290"/>
            <a:ext cx="2943617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This readme is in place to help better understand the key information displayed in the general information and operation sections.</a:t>
            </a:r>
          </a:p>
        </p:txBody>
      </p:sp>
    </p:spTree>
    <p:extLst>
      <p:ext uri="{BB962C8B-B14F-4D97-AF65-F5344CB8AC3E}">
        <p14:creationId xmlns:p14="http://schemas.microsoft.com/office/powerpoint/2010/main" val="489707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852" y="3154816"/>
            <a:ext cx="6940296" cy="667884"/>
          </a:xfrm>
        </p:spPr>
        <p:txBody>
          <a:bodyPr>
            <a:normAutofit fontScale="90000"/>
          </a:bodyPr>
          <a:lstStyle/>
          <a:p>
            <a:r>
              <a:rPr lang="en-HT" dirty="0"/>
              <a:t>S.A.E.P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04403-D669-E4BB-8026-97F9AC024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561441"/>
          </a:xfrm>
        </p:spPr>
        <p:txBody>
          <a:bodyPr/>
          <a:lstStyle/>
          <a:p>
            <a:pPr algn="just"/>
            <a:r>
              <a:rPr lang="en-HT" dirty="0"/>
              <a:t>Accessibility of the platform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ED71-EFAD-EDEA-A56E-FE0F82769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T" dirty="0"/>
              <a:t>Export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62524-7060-5A26-786A-836BCE163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875834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67C1-31B7-A07D-1EE7-CAF45C78E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369" y="192796"/>
            <a:ext cx="5892431" cy="507848"/>
          </a:xfrm>
        </p:spPr>
        <p:txBody>
          <a:bodyPr>
            <a:normAutofit fontScale="90000"/>
          </a:bodyPr>
          <a:lstStyle/>
          <a:p>
            <a:r>
              <a:rPr lang="en-HT" dirty="0"/>
              <a:t>Export from the tables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0E3227-BF74-3DE8-C84A-A4B76BFBC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06" y="2137559"/>
            <a:ext cx="8535179" cy="4527646"/>
          </a:xfr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C6893F-BB54-D5ED-6205-D67AE7E6583A}"/>
              </a:ext>
            </a:extLst>
          </p:cNvPr>
          <p:cNvSpPr/>
          <p:nvPr/>
        </p:nvSpPr>
        <p:spPr>
          <a:xfrm>
            <a:off x="4298868" y="3429000"/>
            <a:ext cx="273132" cy="3354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5DFEC-7712-908D-88A2-2D8C788958A6}"/>
              </a:ext>
            </a:extLst>
          </p:cNvPr>
          <p:cNvSpPr txBox="1"/>
          <p:nvPr/>
        </p:nvSpPr>
        <p:spPr>
          <a:xfrm>
            <a:off x="5296395" y="1448790"/>
            <a:ext cx="2624447" cy="120032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Hover the cursor over one of the table of your choice. And you click on this button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7CE9B8-7CF7-E6F3-0C50-C54B334D129B}"/>
              </a:ext>
            </a:extLst>
          </p:cNvPr>
          <p:cNvCxnSpPr/>
          <p:nvPr/>
        </p:nvCxnSpPr>
        <p:spPr>
          <a:xfrm flipV="1">
            <a:off x="4572000" y="2624447"/>
            <a:ext cx="890649" cy="80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983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67C1-31B7-A07D-1EE7-CAF45C78E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369" y="192796"/>
            <a:ext cx="5892431" cy="507848"/>
          </a:xfrm>
        </p:spPr>
        <p:txBody>
          <a:bodyPr>
            <a:normAutofit fontScale="90000"/>
          </a:bodyPr>
          <a:lstStyle/>
          <a:p>
            <a:r>
              <a:rPr lang="en-HT" dirty="0"/>
              <a:t>Export from the tables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0807E7-25BE-8D09-2888-3AF6692A6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77" y="833067"/>
            <a:ext cx="5607080" cy="2961239"/>
          </a:xfr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0D1E93-4EAF-4170-D630-CE3C5B999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423" y="3926729"/>
            <a:ext cx="5421086" cy="28841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E594A4-DF6E-67FD-8935-5F0566AFC8DD}"/>
              </a:ext>
            </a:extLst>
          </p:cNvPr>
          <p:cNvSpPr/>
          <p:nvPr/>
        </p:nvSpPr>
        <p:spPr>
          <a:xfrm>
            <a:off x="2303813" y="1733797"/>
            <a:ext cx="640304" cy="380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20912D-D14B-6590-1463-1ED180980007}"/>
              </a:ext>
            </a:extLst>
          </p:cNvPr>
          <p:cNvCxnSpPr>
            <a:stCxn id="13" idx="3"/>
          </p:cNvCxnSpPr>
          <p:nvPr/>
        </p:nvCxnSpPr>
        <p:spPr>
          <a:xfrm>
            <a:off x="2944117" y="1923803"/>
            <a:ext cx="3587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D28897-423A-AB6D-29FD-0773257F0C40}"/>
              </a:ext>
            </a:extLst>
          </p:cNvPr>
          <p:cNvSpPr txBox="1"/>
          <p:nvPr/>
        </p:nvSpPr>
        <p:spPr>
          <a:xfrm>
            <a:off x="6531429" y="1323637"/>
            <a:ext cx="1947554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This will trigger the modal with the download platform.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B7B5A8-DCD6-9C12-02A2-4A513D3B15DD}"/>
              </a:ext>
            </a:extLst>
          </p:cNvPr>
          <p:cNvSpPr txBox="1"/>
          <p:nvPr/>
        </p:nvSpPr>
        <p:spPr>
          <a:xfrm>
            <a:off x="546266" y="4500748"/>
            <a:ext cx="1911927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Depending of your operating system, the export will be saved either on Documents or Downloads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8B9FF3-C930-55FA-3844-F743404801B1}"/>
              </a:ext>
            </a:extLst>
          </p:cNvPr>
          <p:cNvSpPr/>
          <p:nvPr/>
        </p:nvSpPr>
        <p:spPr>
          <a:xfrm>
            <a:off x="5593278" y="4073236"/>
            <a:ext cx="1543792" cy="7837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3F1D4A-D61A-0D42-1EEC-0E1891B6E78A}"/>
              </a:ext>
            </a:extLst>
          </p:cNvPr>
          <p:cNvSpPr txBox="1"/>
          <p:nvPr/>
        </p:nvSpPr>
        <p:spPr>
          <a:xfrm>
            <a:off x="5902036" y="2713971"/>
            <a:ext cx="3051959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You can change the name of the export as well as the target location as you see fit.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744F69-5924-4C47-4872-FF2AE87D3748}"/>
              </a:ext>
            </a:extLst>
          </p:cNvPr>
          <p:cNvCxnSpPr/>
          <p:nvPr/>
        </p:nvCxnSpPr>
        <p:spPr>
          <a:xfrm flipV="1">
            <a:off x="6887688" y="3637301"/>
            <a:ext cx="95003" cy="435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28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5A26D-534F-D7C2-72F6-89F7536C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171" y="442177"/>
            <a:ext cx="5845629" cy="507848"/>
          </a:xfrm>
        </p:spPr>
        <p:txBody>
          <a:bodyPr>
            <a:normAutofit fontScale="90000"/>
          </a:bodyPr>
          <a:lstStyle/>
          <a:p>
            <a:r>
              <a:rPr lang="en-HT" dirty="0"/>
              <a:t>Print Export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80344-BCB0-8EA2-7534-261D4F468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03" y="1059007"/>
            <a:ext cx="5092651" cy="2705471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9FDC63-41F8-0521-1172-A135447DA194}"/>
              </a:ext>
            </a:extLst>
          </p:cNvPr>
          <p:cNvSpPr/>
          <p:nvPr/>
        </p:nvSpPr>
        <p:spPr>
          <a:xfrm>
            <a:off x="4441371" y="1306286"/>
            <a:ext cx="213756" cy="1425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66494-EFBF-7B2B-F8EC-BBA4296F32FF}"/>
              </a:ext>
            </a:extLst>
          </p:cNvPr>
          <p:cNvSpPr txBox="1"/>
          <p:nvPr/>
        </p:nvSpPr>
        <p:spPr>
          <a:xfrm>
            <a:off x="6519553" y="1448790"/>
            <a:ext cx="1425039" cy="147732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The print Icon is another option available.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7CC82E-FCE9-1098-DF97-C8BDEE4E0AD4}"/>
              </a:ext>
            </a:extLst>
          </p:cNvPr>
          <p:cNvCxnSpPr>
            <a:stCxn id="6" idx="3"/>
          </p:cNvCxnSpPr>
          <p:nvPr/>
        </p:nvCxnSpPr>
        <p:spPr>
          <a:xfrm>
            <a:off x="4655127" y="1377538"/>
            <a:ext cx="1864426" cy="27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73BBEEC-395D-84B0-67DE-B85BEE85E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472" y="3827893"/>
            <a:ext cx="5092651" cy="30301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00B759-E6D2-91AD-17F8-7C474971C8A0}"/>
              </a:ext>
            </a:extLst>
          </p:cNvPr>
          <p:cNvSpPr txBox="1"/>
          <p:nvPr/>
        </p:nvSpPr>
        <p:spPr>
          <a:xfrm>
            <a:off x="997527" y="4215740"/>
            <a:ext cx="2268187" cy="147732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A very clear interface will help you extract the report in pdf format for your convenience.</a:t>
            </a:r>
          </a:p>
        </p:txBody>
      </p:sp>
    </p:spTree>
    <p:extLst>
      <p:ext uri="{BB962C8B-B14F-4D97-AF65-F5344CB8AC3E}">
        <p14:creationId xmlns:p14="http://schemas.microsoft.com/office/powerpoint/2010/main" val="1981212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T" dirty="0"/>
              <a:t>Hanwash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19E9F8-08DF-8831-9B73-6ECFD99DE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6358" y="2505833"/>
            <a:ext cx="4256760" cy="225807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805" y="864296"/>
            <a:ext cx="5952995" cy="670993"/>
          </a:xfrm>
        </p:spPr>
        <p:txBody>
          <a:bodyPr>
            <a:normAutofit fontScale="90000"/>
          </a:bodyPr>
          <a:lstStyle/>
          <a:p>
            <a:r>
              <a:rPr lang="en-HT" dirty="0"/>
              <a:t>Access The SAEP &amp; Login 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B9D21-37D3-3E45-AC54-E4F63F23B43E}"/>
              </a:ext>
            </a:extLst>
          </p:cNvPr>
          <p:cNvSpPr txBox="1"/>
          <p:nvPr/>
        </p:nvSpPr>
        <p:spPr>
          <a:xfrm>
            <a:off x="3421532" y="2056286"/>
            <a:ext cx="111318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Log status indicator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DD5B9-44F8-B9B1-3F31-172FAED19B0F}"/>
              </a:ext>
            </a:extLst>
          </p:cNvPr>
          <p:cNvSpPr txBox="1"/>
          <p:nvPr/>
        </p:nvSpPr>
        <p:spPr>
          <a:xfrm>
            <a:off x="774709" y="2056286"/>
            <a:ext cx="170177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Click on the HIP url link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0F6E173-A5C9-28DC-708D-9A3CCC3BFD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1355" y="3131283"/>
            <a:ext cx="4418410" cy="2343828"/>
          </a:xfrm>
          <a:ln>
            <a:solidFill>
              <a:schemeClr val="accent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1B34122-2271-6A39-01BB-1E4780D7C214}"/>
              </a:ext>
            </a:extLst>
          </p:cNvPr>
          <p:cNvSpPr/>
          <p:nvPr/>
        </p:nvSpPr>
        <p:spPr>
          <a:xfrm>
            <a:off x="4132613" y="3131283"/>
            <a:ext cx="507152" cy="181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7FEA8E-0B33-A4B2-7691-DCA2837079FA}"/>
              </a:ext>
            </a:extLst>
          </p:cNvPr>
          <p:cNvCxnSpPr>
            <a:cxnSpLocks/>
          </p:cNvCxnSpPr>
          <p:nvPr/>
        </p:nvCxnSpPr>
        <p:spPr>
          <a:xfrm flipH="1" flipV="1">
            <a:off x="4132613" y="2517951"/>
            <a:ext cx="154379" cy="613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893DEB9-FF75-99FE-A384-5BAA336E802B}"/>
              </a:ext>
            </a:extLst>
          </p:cNvPr>
          <p:cNvSpPr/>
          <p:nvPr/>
        </p:nvSpPr>
        <p:spPr>
          <a:xfrm>
            <a:off x="273324" y="4634631"/>
            <a:ext cx="904123" cy="1628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7950C7-F75E-B6D1-B97B-6F2D58C70F5B}"/>
              </a:ext>
            </a:extLst>
          </p:cNvPr>
          <p:cNvCxnSpPr>
            <a:cxnSpLocks/>
          </p:cNvCxnSpPr>
          <p:nvPr/>
        </p:nvCxnSpPr>
        <p:spPr>
          <a:xfrm flipV="1">
            <a:off x="1032441" y="2333285"/>
            <a:ext cx="463849" cy="2301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9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Login Process (2nd scenario) </a:t>
            </a:r>
          </a:p>
        </p:txBody>
      </p:sp>
      <p:pic>
        <p:nvPicPr>
          <p:cNvPr id="13" name="Content Placeholder 12" descr="Cursor">
            <a:extLst>
              <a:ext uri="{FF2B5EF4-FFF2-40B4-BE49-F238E27FC236}">
                <a16:creationId xmlns:a16="http://schemas.microsoft.com/office/drawing/2014/main" id="{CD3C9149-30CD-CD31-5144-BDF08C3CC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" y="5103805"/>
            <a:ext cx="217230" cy="217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6BC7F0-B512-791B-00D9-66D3AC34D5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44701" y="3131282"/>
            <a:ext cx="4398972" cy="2343827"/>
          </a:xfrm>
          <a:ln>
            <a:solidFill>
              <a:schemeClr val="accent1"/>
            </a:solidFill>
          </a:ln>
        </p:spPr>
      </p:pic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C9809FAD-D1E7-8E82-88F5-CD8BE6F001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4341682" y="3001958"/>
            <a:ext cx="258647" cy="2586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EF596C-A4A8-6F71-D857-731451076484}"/>
              </a:ext>
            </a:extLst>
          </p:cNvPr>
          <p:cNvCxnSpPr/>
          <p:nvPr/>
        </p:nvCxnSpPr>
        <p:spPr>
          <a:xfrm flipV="1">
            <a:off x="4471005" y="2295607"/>
            <a:ext cx="0" cy="760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AFB14FA-E24B-D906-F3E3-16D30BEFDB04}"/>
              </a:ext>
            </a:extLst>
          </p:cNvPr>
          <p:cNvSpPr/>
          <p:nvPr/>
        </p:nvSpPr>
        <p:spPr>
          <a:xfrm>
            <a:off x="2998406" y="2061880"/>
            <a:ext cx="2398031" cy="233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sz="1200" dirty="0">
                <a:solidFill>
                  <a:schemeClr val="tx1"/>
                </a:solidFill>
              </a:rPr>
              <a:t>Please Click on this selection box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C86FE3-F9AF-2AEF-A0AE-E8CA7E420ADD}"/>
              </a:ext>
            </a:extLst>
          </p:cNvPr>
          <p:cNvSpPr/>
          <p:nvPr/>
        </p:nvSpPr>
        <p:spPr>
          <a:xfrm>
            <a:off x="3940265" y="3177571"/>
            <a:ext cx="596268" cy="1747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73BA48-5154-5C86-FA8F-13AD29069B5F}"/>
              </a:ext>
            </a:extLst>
          </p:cNvPr>
          <p:cNvSpPr/>
          <p:nvPr/>
        </p:nvSpPr>
        <p:spPr>
          <a:xfrm>
            <a:off x="3940265" y="3352352"/>
            <a:ext cx="596268" cy="254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28" name="Graphic 27" descr="Cursor">
            <a:extLst>
              <a:ext uri="{FF2B5EF4-FFF2-40B4-BE49-F238E27FC236}">
                <a16:creationId xmlns:a16="http://schemas.microsoft.com/office/drawing/2014/main" id="{6525421B-A45E-4FD5-9905-EE3C4E07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335892">
            <a:off x="3614085" y="3261618"/>
            <a:ext cx="332481" cy="33248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DF1E26-17E9-7899-6F95-48712D2531E2}"/>
              </a:ext>
            </a:extLst>
          </p:cNvPr>
          <p:cNvCxnSpPr>
            <a:cxnSpLocks/>
          </p:cNvCxnSpPr>
          <p:nvPr/>
        </p:nvCxnSpPr>
        <p:spPr>
          <a:xfrm flipH="1" flipV="1">
            <a:off x="2151308" y="2318499"/>
            <a:ext cx="1565559" cy="103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A59AD0-07C6-9999-7ED6-6DDF01881D20}"/>
              </a:ext>
            </a:extLst>
          </p:cNvPr>
          <p:cNvSpPr txBox="1"/>
          <p:nvPr/>
        </p:nvSpPr>
        <p:spPr>
          <a:xfrm>
            <a:off x="143718" y="2018608"/>
            <a:ext cx="247761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Click to Login or Signup</a:t>
            </a:r>
          </a:p>
        </p:txBody>
      </p:sp>
    </p:spTree>
    <p:extLst>
      <p:ext uri="{BB962C8B-B14F-4D97-AF65-F5344CB8AC3E}">
        <p14:creationId xmlns:p14="http://schemas.microsoft.com/office/powerpoint/2010/main" val="422238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SAEP Console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CED638-2544-4E8F-0478-129BDD023F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7581" y="1769424"/>
            <a:ext cx="8614110" cy="4576244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047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SAEP Console overview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CE3AD1-6121-E193-46B9-D15B879C67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0301" y="1600242"/>
            <a:ext cx="8723397" cy="4634303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1290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SAEP Console overview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72B2092-3650-5CBA-9AD7-1A7E074392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588" y="1716066"/>
            <a:ext cx="8968824" cy="475767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983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21CDB5-0227-371C-4318-7EEF2E84A9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1657" y="1923804"/>
            <a:ext cx="8512441" cy="4515582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8986191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8915</TotalTime>
  <Words>415</Words>
  <Application>Microsoft Macintosh PowerPoint</Application>
  <PresentationFormat>Letter Paper (8.5x11 in)</PresentationFormat>
  <Paragraphs>53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Gill Sans MT</vt:lpstr>
      <vt:lpstr>Parcel</vt:lpstr>
      <vt:lpstr>Sanitation Assainissement Eau Potable (SAEP)</vt:lpstr>
      <vt:lpstr>S.A.E.P</vt:lpstr>
      <vt:lpstr>Hanwash HOME</vt:lpstr>
      <vt:lpstr>Access The SAEP &amp; Login process</vt:lpstr>
      <vt:lpstr>Login Process (2nd scenario) </vt:lpstr>
      <vt:lpstr>SAEP Console overview</vt:lpstr>
      <vt:lpstr>SAEP Console overview</vt:lpstr>
      <vt:lpstr>SAEP Console overview</vt:lpstr>
      <vt:lpstr>HIP Console overview</vt:lpstr>
      <vt:lpstr>Functionalities</vt:lpstr>
      <vt:lpstr>Quick filters</vt:lpstr>
      <vt:lpstr>Quick filters</vt:lpstr>
      <vt:lpstr>How to select a report date</vt:lpstr>
      <vt:lpstr>Report date</vt:lpstr>
      <vt:lpstr>Report Date</vt:lpstr>
      <vt:lpstr>Effect</vt:lpstr>
      <vt:lpstr>Quick Filters Selection</vt:lpstr>
      <vt:lpstr>Quick Filters Selection</vt:lpstr>
      <vt:lpstr>Readme section</vt:lpstr>
      <vt:lpstr>Export</vt:lpstr>
      <vt:lpstr>Export from the tables</vt:lpstr>
      <vt:lpstr>Export from the tables</vt:lpstr>
      <vt:lpstr>Print Export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25</cp:revision>
  <dcterms:created xsi:type="dcterms:W3CDTF">2024-03-14T13:36:03Z</dcterms:created>
  <dcterms:modified xsi:type="dcterms:W3CDTF">2024-09-27T12:42:12Z</dcterms:modified>
</cp:coreProperties>
</file>